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E7E-46EF-42A9-AA98-DED958F7FDD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5CB2-4F19-4008-AA82-9E6B2F587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E7E-46EF-42A9-AA98-DED958F7FDD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5CB2-4F19-4008-AA82-9E6B2F587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E7E-46EF-42A9-AA98-DED958F7FDD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5CB2-4F19-4008-AA82-9E6B2F587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E7E-46EF-42A9-AA98-DED958F7FDD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5CB2-4F19-4008-AA82-9E6B2F587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E7E-46EF-42A9-AA98-DED958F7FDD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5CB2-4F19-4008-AA82-9E6B2F587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E7E-46EF-42A9-AA98-DED958F7FDD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5CB2-4F19-4008-AA82-9E6B2F587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E7E-46EF-42A9-AA98-DED958F7FDD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5CB2-4F19-4008-AA82-9E6B2F587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E7E-46EF-42A9-AA98-DED958F7FDD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5CB2-4F19-4008-AA82-9E6B2F587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E7E-46EF-42A9-AA98-DED958F7FDD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5CB2-4F19-4008-AA82-9E6B2F587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E7E-46EF-42A9-AA98-DED958F7FDD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5CB2-4F19-4008-AA82-9E6B2F587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E7E-46EF-42A9-AA98-DED958F7FDD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5CB2-4F19-4008-AA82-9E6B2F5873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1DE7E-46EF-42A9-AA98-DED958F7FDD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E5CB2-4F19-4008-AA82-9E6B2F5873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153400" cy="5791200"/>
          </a:xfrm>
        </p:spPr>
        <p:txBody>
          <a:bodyPr rtlCol="0">
            <a:normAutofit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La </a:t>
            </a:r>
            <a:r>
              <a:rPr lang="en-US" dirty="0" err="1" smtClean="0">
                <a:solidFill>
                  <a:schemeClr val="tx1"/>
                </a:solidFill>
              </a:rPr>
              <a:t>Actividad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Inicial</a:t>
            </a:r>
            <a:endParaRPr lang="en-US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Propósito</a:t>
            </a:r>
            <a:r>
              <a:rPr lang="en-US" dirty="0" smtClean="0">
                <a:solidFill>
                  <a:schemeClr val="tx1"/>
                </a:solidFill>
              </a:rPr>
              <a:t> # 49: ¿</a:t>
            </a:r>
            <a:r>
              <a:rPr lang="en-US" dirty="0" err="1" smtClean="0">
                <a:solidFill>
                  <a:schemeClr val="tx1"/>
                </a:solidFill>
              </a:rPr>
              <a:t>Qué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pasó</a:t>
            </a:r>
            <a:r>
              <a:rPr lang="en-US" dirty="0" smtClean="0">
                <a:solidFill>
                  <a:schemeClr val="tx1"/>
                </a:solidFill>
              </a:rPr>
              <a:t> en la playa?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Copien</a:t>
            </a:r>
            <a:r>
              <a:rPr lang="en-US" dirty="0" smtClean="0">
                <a:solidFill>
                  <a:schemeClr val="tx1"/>
                </a:solidFill>
              </a:rPr>
              <a:t> y </a:t>
            </a:r>
            <a:r>
              <a:rPr lang="en-US" dirty="0" err="1" smtClean="0">
                <a:solidFill>
                  <a:schemeClr val="tx1"/>
                </a:solidFill>
              </a:rPr>
              <a:t>contesten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dirty="0" smtClean="0">
                <a:solidFill>
                  <a:schemeClr val="tx1"/>
                </a:solidFill>
              </a:rPr>
              <a:t>¿</a:t>
            </a:r>
            <a:r>
              <a:rPr lang="en-US" dirty="0" err="1" smtClean="0">
                <a:solidFill>
                  <a:schemeClr val="tx1"/>
                </a:solidFill>
              </a:rPr>
              <a:t>Nadaste</a:t>
            </a:r>
            <a:r>
              <a:rPr lang="en-US" dirty="0" smtClean="0">
                <a:solidFill>
                  <a:schemeClr val="tx1"/>
                </a:solidFill>
              </a:rPr>
              <a:t> en la playa </a:t>
            </a:r>
            <a:r>
              <a:rPr lang="en-US" dirty="0" err="1" smtClean="0">
                <a:solidFill>
                  <a:schemeClr val="tx1"/>
                </a:solidFill>
              </a:rPr>
              <a:t>ayer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</a:p>
          <a:p>
            <a:pPr marL="514350" indent="-514350" algn="l" eaLnBrk="1" fontAlgn="auto" hangingPunct="1">
              <a:spcAft>
                <a:spcPts val="0"/>
              </a:spcAft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>
              <a:defRPr/>
            </a:pPr>
            <a:r>
              <a:rPr lang="es-ES" dirty="0" smtClean="0">
                <a:solidFill>
                  <a:schemeClr val="tx1"/>
                </a:solidFill>
              </a:rPr>
              <a:t>2. ¿Tomaron ustedes el sol ayer por la mañana?</a:t>
            </a:r>
          </a:p>
          <a:p>
            <a:pPr marL="514350" indent="-514350" algn="l">
              <a:defRPr/>
            </a:pPr>
            <a:endParaRPr lang="es-ES" dirty="0" smtClean="0">
              <a:solidFill>
                <a:schemeClr val="tx1"/>
              </a:solidFill>
            </a:endParaRPr>
          </a:p>
          <a:p>
            <a:pPr marL="514350" indent="-514350" algn="l">
              <a:defRPr/>
            </a:pPr>
            <a:r>
              <a:rPr lang="es-ES" dirty="0" smtClean="0">
                <a:solidFill>
                  <a:schemeClr val="tx1"/>
                </a:solidFill>
              </a:rPr>
              <a:t>3. ¿Compró la toalla playera?</a:t>
            </a:r>
          </a:p>
          <a:p>
            <a:pPr marL="514350" indent="-514350" algn="l">
              <a:defRPr/>
            </a:pPr>
            <a:endParaRPr lang="en-US" dirty="0" smtClean="0"/>
          </a:p>
          <a:p>
            <a:pPr marL="514350" indent="-514350" algn="l">
              <a:defRPr/>
            </a:pPr>
            <a:r>
              <a:rPr lang="en-US" dirty="0" smtClean="0">
                <a:solidFill>
                  <a:schemeClr val="tx1"/>
                </a:solidFill>
              </a:rPr>
              <a:t>4.</a:t>
            </a:r>
            <a:r>
              <a:rPr lang="es-ES" dirty="0" smtClean="0">
                <a:solidFill>
                  <a:schemeClr val="tx1"/>
                </a:solidFill>
              </a:rPr>
              <a:t>¿Caminaste en la playa ayer?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Arial" pitchFamily="34" charset="0"/>
              <a:buAutoNum type="arabicPeriod"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anchor="ctr">
            <a:normAutofit fontScale="5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700" dirty="0">
                <a:latin typeface="+mj-lt"/>
                <a:ea typeface="+mj-ea"/>
                <a:cs typeface="+mj-cs"/>
              </a:rPr>
              <a:t/>
            </a:r>
            <a:br>
              <a:rPr lang="es-E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Me llamo _______________ Clase 7IM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La fecha es el </a:t>
            </a:r>
            <a:r>
              <a:rPr lang="es-ES" sz="2700" dirty="0" smtClean="0">
                <a:latin typeface="+mj-lt"/>
                <a:ea typeface="+mj-ea"/>
                <a:cs typeface="+mj-cs"/>
              </a:rPr>
              <a:t>9 </a:t>
            </a:r>
            <a:r>
              <a:rPr lang="es-ES" sz="2700" dirty="0">
                <a:latin typeface="+mj-lt"/>
                <a:ea typeface="+mj-ea"/>
                <a:cs typeface="+mj-cs"/>
              </a:rPr>
              <a:t>de marzo del 2012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endParaRPr lang="en-US" sz="27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4953000"/>
            <a:ext cx="746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0000"/>
                </a:solidFill>
              </a:rPr>
              <a:t>Sí él compró la toalla playera.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6172200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rgbClr val="FF0000"/>
                </a:solidFill>
              </a:rPr>
              <a:t>Sí caminé en la playa ayer.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26670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Sí</a:t>
            </a:r>
            <a:r>
              <a:rPr lang="en-US" sz="2800" dirty="0" smtClean="0">
                <a:solidFill>
                  <a:srgbClr val="FF0000"/>
                </a:solidFill>
              </a:rPr>
              <a:t>, </a:t>
            </a:r>
            <a:r>
              <a:rPr lang="en-US" sz="2800" dirty="0" err="1" smtClean="0">
                <a:solidFill>
                  <a:srgbClr val="FF0000"/>
                </a:solidFill>
              </a:rPr>
              <a:t>ayer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nadé</a:t>
            </a:r>
            <a:r>
              <a:rPr lang="en-US" sz="2800" dirty="0" smtClean="0">
                <a:solidFill>
                  <a:srgbClr val="FF0000"/>
                </a:solidFill>
              </a:rPr>
              <a:t> en la playa.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37338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s-ES" sz="2800" dirty="0" smtClean="0">
                <a:solidFill>
                  <a:srgbClr val="FF0000"/>
                </a:solidFill>
              </a:rPr>
              <a:t>Sí nosotras/nosotros tomamos el sol ayer por la mañana.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</a:t>
            </a:r>
            <a:r>
              <a:rPr lang="en-US" dirty="0" err="1" smtClean="0"/>
              <a:t>resumen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To form the past tense of verbs ending in “AR”:</a:t>
            </a:r>
          </a:p>
          <a:p>
            <a:pPr algn="ctr">
              <a:buNone/>
            </a:pPr>
            <a:r>
              <a:rPr lang="en-US" dirty="0" smtClean="0"/>
              <a:t> NADAR</a:t>
            </a:r>
          </a:p>
          <a:p>
            <a:pPr>
              <a:buNone/>
            </a:pPr>
            <a:r>
              <a:rPr lang="en-US" dirty="0" smtClean="0"/>
              <a:t>Stem of the verb	+ 		endings	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 é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</a:t>
            </a:r>
            <a:r>
              <a:rPr lang="en-US" dirty="0" err="1" smtClean="0">
                <a:solidFill>
                  <a:srgbClr val="FF0000"/>
                </a:solidFill>
              </a:rPr>
              <a:t>aste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ó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</a:t>
            </a:r>
            <a:r>
              <a:rPr lang="en-US" dirty="0" err="1" smtClean="0">
                <a:solidFill>
                  <a:srgbClr val="FF0000"/>
                </a:solidFill>
              </a:rPr>
              <a:t>amos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</a:t>
            </a:r>
            <a:r>
              <a:rPr lang="en-US" dirty="0" err="1" smtClean="0">
                <a:solidFill>
                  <a:srgbClr val="FF0000"/>
                </a:solidFill>
              </a:rPr>
              <a:t>aron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Multiply 3"/>
          <p:cNvSpPr/>
          <p:nvPr/>
        </p:nvSpPr>
        <p:spPr>
          <a:xfrm>
            <a:off x="4724400" y="2209800"/>
            <a:ext cx="381000" cy="3810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Cataneo BT" pitchFamily="66" charset="0"/>
              </a:rPr>
              <a:t>Conjugate the verb “</a:t>
            </a:r>
            <a:r>
              <a:rPr lang="en-US" sz="3200" dirty="0" err="1" smtClean="0">
                <a:solidFill>
                  <a:schemeClr val="accent3">
                    <a:lumMod val="75000"/>
                  </a:schemeClr>
                </a:solidFill>
                <a:latin typeface="Cataneo BT" pitchFamily="66" charset="0"/>
              </a:rPr>
              <a:t>Empezar”in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Cataneo BT" pitchFamily="66" charset="0"/>
              </a:rPr>
              <a:t> the past tense</a:t>
            </a:r>
            <a:endParaRPr lang="en-US" sz="3200" dirty="0">
              <a:solidFill>
                <a:schemeClr val="accent3">
                  <a:lumMod val="75000"/>
                </a:schemeClr>
              </a:solidFill>
              <a:latin typeface="Cataneo BT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1676400"/>
          <a:ext cx="8382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905000"/>
                <a:gridCol w="2590800"/>
                <a:gridCol w="20574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Empezar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empecé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empezamos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empezaste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/Ella/</a:t>
                      </a:r>
                      <a:r>
                        <a:rPr lang="en-US" sz="2400" dirty="0" err="1" smtClean="0"/>
                        <a:t>Usted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empezó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Ustedes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empezaron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Cataneo BT" pitchFamily="66" charset="0"/>
              </a:rPr>
              <a:t>Conjugate the verb “</a:t>
            </a:r>
            <a:r>
              <a:rPr lang="en-US" sz="3200" dirty="0" err="1" smtClean="0">
                <a:solidFill>
                  <a:schemeClr val="accent3">
                    <a:lumMod val="75000"/>
                  </a:schemeClr>
                </a:solidFill>
                <a:latin typeface="Cataneo BT" pitchFamily="66" charset="0"/>
              </a:rPr>
              <a:t>Llegar”in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Cataneo BT" pitchFamily="66" charset="0"/>
              </a:rPr>
              <a:t> the past tense</a:t>
            </a:r>
            <a:endParaRPr lang="en-US" sz="3200" dirty="0">
              <a:solidFill>
                <a:schemeClr val="accent3">
                  <a:lumMod val="75000"/>
                </a:schemeClr>
              </a:solidFill>
              <a:latin typeface="Cataneo BT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1676400"/>
          <a:ext cx="8382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1524000"/>
                <a:gridCol w="2971800"/>
                <a:gridCol w="16764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Llegar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llegué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Nosotros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llegamos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Tú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llegaste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Él</a:t>
                      </a:r>
                      <a:r>
                        <a:rPr lang="en-US" sz="2800" dirty="0" smtClean="0"/>
                        <a:t>/Ella/</a:t>
                      </a:r>
                      <a:r>
                        <a:rPr lang="en-US" sz="2800" dirty="0" err="1" smtClean="0"/>
                        <a:t>Usted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llegó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Ellos</a:t>
                      </a:r>
                      <a:r>
                        <a:rPr lang="en-US" sz="2800" dirty="0" smtClean="0"/>
                        <a:t>/</a:t>
                      </a:r>
                      <a:r>
                        <a:rPr lang="en-US" sz="2800" dirty="0" err="1" smtClean="0"/>
                        <a:t>Ellas</a:t>
                      </a:r>
                      <a:r>
                        <a:rPr lang="en-US" sz="2800" dirty="0" smtClean="0"/>
                        <a:t>/</a:t>
                      </a:r>
                      <a:r>
                        <a:rPr lang="en-US" sz="2800" dirty="0" err="1" smtClean="0"/>
                        <a:t>Ustedes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llegaron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914400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Let’s practice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146</Words>
  <Application>Microsoft Office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En resumen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2012-03-19T15:21:36Z</dcterms:created>
  <dcterms:modified xsi:type="dcterms:W3CDTF">2012-03-19T15:24:03Z</dcterms:modified>
</cp:coreProperties>
</file>